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03" r:id="rId2"/>
    <p:sldId id="804" r:id="rId3"/>
    <p:sldId id="806" r:id="rId4"/>
    <p:sldId id="808" r:id="rId5"/>
    <p:sldId id="807" r:id="rId6"/>
    <p:sldId id="809" r:id="rId7"/>
    <p:sldId id="810" r:id="rId8"/>
    <p:sldId id="811" r:id="rId9"/>
    <p:sldId id="819" r:id="rId10"/>
    <p:sldId id="814" r:id="rId11"/>
    <p:sldId id="800" r:id="rId12"/>
    <p:sldId id="742" r:id="rId13"/>
    <p:sldId id="798" r:id="rId14"/>
    <p:sldId id="787" r:id="rId15"/>
    <p:sldId id="789" r:id="rId16"/>
    <p:sldId id="790" r:id="rId17"/>
    <p:sldId id="791" r:id="rId18"/>
    <p:sldId id="822" r:id="rId19"/>
    <p:sldId id="823" r:id="rId20"/>
    <p:sldId id="825" r:id="rId21"/>
    <p:sldId id="826" r:id="rId22"/>
    <p:sldId id="827" r:id="rId23"/>
    <p:sldId id="833" r:id="rId24"/>
    <p:sldId id="778" r:id="rId2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lph Trapani" initials="R J T" lastIdx="8" clrIdx="0"/>
  <p:cmAuthor id="1" name="Trapani, Ralph" initials="TR" lastIdx="2" clrIdx="2">
    <p:extLst>
      <p:ext uri="{19B8F6BF-5375-455C-9EA6-DF929625EA0E}">
        <p15:presenceInfo xmlns:p15="http://schemas.microsoft.com/office/powerpoint/2012/main" userId="S-1-5-21-2130716664-614206951-2083082160-1174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4" autoAdjust="0"/>
    <p:restoredTop sz="92261" autoAdjust="0"/>
  </p:normalViewPr>
  <p:slideViewPr>
    <p:cSldViewPr>
      <p:cViewPr varScale="1">
        <p:scale>
          <a:sx n="105" d="100"/>
          <a:sy n="105" d="100"/>
        </p:scale>
        <p:origin x="9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90"/>
    </p:cViewPr>
  </p:sorterViewPr>
  <p:notesViewPr>
    <p:cSldViewPr>
      <p:cViewPr varScale="1">
        <p:scale>
          <a:sx n="69" d="100"/>
          <a:sy n="69" d="100"/>
        </p:scale>
        <p:origin x="-2784" y="-108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6974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127"/>
            <a:ext cx="3078383" cy="46974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86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33246645-70D1-40F6-8F2D-0A59F1FED931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F9F6AA58-33E0-497A-8619-C5D9D4FDD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3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CC6E-8880-4D7D-A84D-88A280771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52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82395-3CC6-4D0A-843D-06B587B7206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93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82395-3CC6-4D0A-843D-06B587B7206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5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3F2-5586-483F-A448-816B9CB601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00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3F2-5586-483F-A448-816B9CB601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19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new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3F2-5586-483F-A448-816B9CB601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3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3F2-5586-483F-A448-816B9CB601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51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3F2-5586-483F-A448-816B9CB601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6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6AA58-33E0-497A-8619-C5D9D4FDDF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63" tIns="30631" rIns="61263" bIns="30631" anchor="b"/>
          <a:lstStyle>
            <a:lvl1pPr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C2826D-F173-460B-A897-6190252387A7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2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59" tIns="30629" rIns="61259" bIns="30629" anchor="b"/>
          <a:lstStyle>
            <a:lvl1pPr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9B5DA0-6756-4274-BEA4-EC5FF01EDE18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41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63" tIns="30631" rIns="61263" bIns="30631" anchor="b"/>
          <a:lstStyle>
            <a:lvl1pPr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35000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C2826D-F173-460B-A897-6190252387A7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35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117" tIns="30058" rIns="60117" bIns="30058" anchor="b"/>
          <a:lstStyle>
            <a:lvl1pPr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35000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35000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3459C9-AF77-4593-AA5D-CA26CBC74674}" type="slidenum">
              <a:rPr lang="en-US" altLang="en-US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10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8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Andrea, Dan, Ralph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73F2-5586-483F-A448-816B9CB601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47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6AA58-33E0-497A-8619-C5D9D4FDDF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82395-3CC6-4D0A-843D-06B587B7206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5562600" cy="533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TITTLE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6919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F206-512B-429E-AA4E-CC11FB22CFF4}" type="datetime1">
              <a:rPr lang="en-US" smtClean="0"/>
              <a:t>11/16/2018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C212-C1CC-4C8D-95FE-E0C54046D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4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0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3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7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5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FC641-5D71-41B3-B0BA-ACACCB8F083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6EF3A-FC3A-4720-914D-4E32AAC4B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9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rfta2040.com/" TargetMode="External"/><Relationship Id="rId5" Type="http://schemas.openxmlformats.org/officeDocument/2006/relationships/hyperlink" Target="http://www.rfta.com/" TargetMode="External"/><Relationship Id="rId4" Type="http://schemas.openxmlformats.org/officeDocument/2006/relationships/hyperlink" Target="mailto:dblankenship@rfta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-5127" r="3008" b="8638"/>
          <a:stretch/>
        </p:blipFill>
        <p:spPr bwMode="auto">
          <a:xfrm>
            <a:off x="0" y="762000"/>
            <a:ext cx="9144000" cy="6248400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53200" y="914400"/>
            <a:ext cx="2362200" cy="1752600"/>
          </a:xfrm>
          <a:prstGeom prst="rect">
            <a:avLst/>
          </a:prstGeom>
          <a:solidFill>
            <a:srgbClr val="F8F8F8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" y="-11723"/>
            <a:ext cx="9144000" cy="1571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36527" cy="1143001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RFTA Destination 2040</a:t>
            </a:r>
            <a:endParaRPr lang="en-US" sz="37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452860"/>
            <a:ext cx="2030872" cy="9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-3616" r="10859" b="13636"/>
          <a:stretch/>
        </p:blipFill>
        <p:spPr>
          <a:xfrm>
            <a:off x="5233688" y="885753"/>
            <a:ext cx="3733800" cy="3016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14800"/>
            <a:ext cx="3718924" cy="2482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43081"/>
            <a:ext cx="4749018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RFTA has undertaken 4 major service expansions: 1994-95, 2001-02, 2006-07, and 2013-14.</a:t>
            </a:r>
          </a:p>
          <a:p>
            <a:endParaRPr lang="en-US" dirty="0" smtClean="0"/>
          </a:p>
          <a:p>
            <a:r>
              <a:rPr lang="en-US" dirty="0" smtClean="0"/>
              <a:t>RFTA faces significant challenges to maintain existing service levels, to recruit and retain skilled employees, and to maintain its existing facilities and equipment in a State of Good Repair.</a:t>
            </a:r>
          </a:p>
          <a:p>
            <a:endParaRPr lang="en-US" dirty="0" smtClean="0"/>
          </a:p>
          <a:p>
            <a:r>
              <a:rPr lang="en-US" dirty="0" smtClean="0"/>
              <a:t>Should RFTA plan for additional major service expansions or should it plan to grow more gradually and incrementally?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77819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Enhance versus Expand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99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E775A-A9B7-4641-9A99-FEC5E15BA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6248400"/>
            <a:ext cx="2179583" cy="35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FDB7DB0-60B3-4ABF-8163-D9AAE4BD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78437"/>
            <a:ext cx="1296760" cy="69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29" y="1701838"/>
            <a:ext cx="5687542" cy="4022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05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10717" r="1303" b="2531"/>
          <a:stretch/>
        </p:blipFill>
        <p:spPr>
          <a:xfrm>
            <a:off x="247643" y="1600200"/>
            <a:ext cx="8134357" cy="507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27" y="1371600"/>
            <a:ext cx="183147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521422"/>
            <a:ext cx="544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Active Stakeholders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2209800"/>
            <a:ext cx="3733800" cy="5181600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Snowmass Village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Basalt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Pitkin County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Aspen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Glenwood Springs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Carbondale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New Castle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Silt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Garfield County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Eagle County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Rifle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Parachute</a:t>
            </a:r>
          </a:p>
          <a:p>
            <a:endParaRPr lang="en-US" sz="20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511293" y="2209800"/>
            <a:ext cx="4108707" cy="5029200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Aspen Valley Hospital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RE 2 School District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RE 1 School District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Valley View Hospital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Grand River Medical Center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ECO Transit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CDOT Division of Transit &amp; Rail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CDOT Region 3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Rifle Economic Development Corporation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Mid Valley Planning Commission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dirty="0"/>
              <a:t>Aspen Ski Company</a:t>
            </a:r>
          </a:p>
          <a:p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16" y="1444031"/>
            <a:ext cx="1831473" cy="1295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32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05" y="2438400"/>
            <a:ext cx="8723189" cy="428843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0">
              <a:spcAft>
                <a:spcPts val="600"/>
              </a:spcAft>
            </a:pPr>
            <a:r>
              <a:rPr lang="en-US" dirty="0"/>
              <a:t>Optimize and increase transit service including community circulators, direct/express routes, existing bus rapid transit on SH82 and expanded bus rapid transit service on I-70 to Parachute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Better connect pedestrian/bicycle routes to transit, including connecting Rio Grande trail to Brush Creek station, and adding more pedestrian underpasses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Better connect to other transit services such as </a:t>
            </a:r>
            <a:r>
              <a:rPr lang="en-US" dirty="0" err="1"/>
              <a:t>Bustang</a:t>
            </a:r>
            <a:r>
              <a:rPr lang="en-US" dirty="0"/>
              <a:t>, ECO Transit, and community circulators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Expand existing and add new park and ride facilities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Construct and maintain </a:t>
            </a:r>
            <a:r>
              <a:rPr lang="en-US" dirty="0" err="1"/>
              <a:t>LoVa</a:t>
            </a:r>
            <a:r>
              <a:rPr lang="en-US" dirty="0"/>
              <a:t> trail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Potential fixed guideway transit from Brush Creek station to </a:t>
            </a:r>
            <a:r>
              <a:rPr lang="en-US" dirty="0" err="1"/>
              <a:t>Rubey</a:t>
            </a:r>
            <a:r>
              <a:rPr lang="en-US" dirty="0"/>
              <a:t> Park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Expand on-demand services such as </a:t>
            </a:r>
            <a:r>
              <a:rPr lang="en-US" dirty="0" err="1"/>
              <a:t>bikesharing</a:t>
            </a:r>
            <a:r>
              <a:rPr lang="en-US" dirty="0"/>
              <a:t> (WE-cycle), </a:t>
            </a:r>
            <a:r>
              <a:rPr lang="en-US" dirty="0" err="1"/>
              <a:t>ridesourcing</a:t>
            </a:r>
            <a:r>
              <a:rPr lang="en-US" dirty="0"/>
              <a:t> (Uber, Lyft), </a:t>
            </a:r>
            <a:r>
              <a:rPr lang="en-US" dirty="0" err="1"/>
              <a:t>carsharing</a:t>
            </a:r>
            <a:r>
              <a:rPr lang="en-US" dirty="0"/>
              <a:t> (car2go, Zipcar)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Expand intelligent transportation systems/technology services such as google maps schedule integration, regional app-based trip planner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Expand maintenance facilities to keep up with fleet demand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Expand employee housing to keep up with staff demand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Offer more accommodations for bicycles on buses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521" y="1725027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What We Heard in Stage 1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16" y="1295400"/>
            <a:ext cx="1831473" cy="1295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560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19400"/>
            <a:ext cx="7772400" cy="3903662"/>
          </a:xfrm>
        </p:spPr>
        <p:txBody>
          <a:bodyPr>
            <a:no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Unique </a:t>
            </a:r>
            <a:r>
              <a:rPr lang="en-US" sz="2400" dirty="0">
                <a:solidFill>
                  <a:schemeClr val="tx1"/>
                </a:solidFill>
              </a:rPr>
              <a:t>and highly efficient agency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Accomplished 4 major service expansions since 1994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Lean organization is highly cost effective 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RFTA </a:t>
            </a:r>
            <a:r>
              <a:rPr lang="en-US" sz="2400" dirty="0">
                <a:solidFill>
                  <a:schemeClr val="tx1"/>
                </a:solidFill>
              </a:rPr>
              <a:t>vehicle fleet is in overall good </a:t>
            </a:r>
            <a:r>
              <a:rPr lang="en-US" sz="2400" dirty="0" smtClean="0">
                <a:solidFill>
                  <a:schemeClr val="tx1"/>
                </a:solidFill>
              </a:rPr>
              <a:t>condition but needs approximately 88 replacement buses in next 15 years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Additional capital needs include expansion of transit services and facilities, including along the I-70 corridor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618536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RFTA Efficiency and </a:t>
            </a:r>
            <a:r>
              <a:rPr lang="en-US" sz="2800" b="1" dirty="0" smtClean="0">
                <a:solidFill>
                  <a:schemeClr val="accent1"/>
                </a:solidFill>
              </a:rPr>
              <a:t>Organizational </a:t>
            </a:r>
            <a:r>
              <a:rPr lang="en-US" sz="2800" b="1" dirty="0">
                <a:solidFill>
                  <a:schemeClr val="accent1"/>
                </a:solidFill>
              </a:rPr>
              <a:t>Structure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16" y="1295400"/>
            <a:ext cx="1831473" cy="1295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46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362200"/>
            <a:ext cx="5486400" cy="4257040"/>
          </a:xfrm>
        </p:spPr>
        <p:txBody>
          <a:bodyPr>
            <a:no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Broad mix </a:t>
            </a:r>
            <a:r>
              <a:rPr lang="en-US" sz="2800" dirty="0">
                <a:solidFill>
                  <a:schemeClr val="tx1"/>
                </a:solidFill>
              </a:rPr>
              <a:t>of transit </a:t>
            </a:r>
            <a:r>
              <a:rPr lang="en-US" sz="2800" dirty="0" smtClean="0">
                <a:solidFill>
                  <a:schemeClr val="tx1"/>
                </a:solidFill>
              </a:rPr>
              <a:t>services</a:t>
            </a:r>
            <a:r>
              <a:rPr lang="en-US" sz="2800" dirty="0">
                <a:solidFill>
                  <a:schemeClr val="tx1"/>
                </a:solidFill>
              </a:rPr>
              <a:t>, fleet, O&amp;M facilities, pedestrian </a:t>
            </a:r>
            <a:r>
              <a:rPr lang="en-US" sz="2800" dirty="0" smtClean="0">
                <a:solidFill>
                  <a:schemeClr val="tx1"/>
                </a:solidFill>
              </a:rPr>
              <a:t>crossings, park-n-rides</a:t>
            </a:r>
            <a:r>
              <a:rPr lang="en-US" sz="2800" dirty="0">
                <a:solidFill>
                  <a:schemeClr val="tx1"/>
                </a:solidFill>
              </a:rPr>
              <a:t>, employee housing, recreational trail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Service area is geographically </a:t>
            </a:r>
            <a:r>
              <a:rPr lang="en-US" sz="2800" dirty="0">
                <a:solidFill>
                  <a:schemeClr val="tx1"/>
                </a:solidFill>
              </a:rPr>
              <a:t>vast </a:t>
            </a:r>
            <a:r>
              <a:rPr lang="en-US" sz="2800" dirty="0" smtClean="0">
                <a:solidFill>
                  <a:schemeClr val="tx1"/>
                </a:solidFill>
              </a:rPr>
              <a:t>and demographically diverse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Five unique seasons with different sets of transit demands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68149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Challenges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463691"/>
            <a:ext cx="1831473" cy="129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7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592" y="2362200"/>
            <a:ext cx="5442408" cy="4114800"/>
          </a:xfrm>
        </p:spPr>
        <p:txBody>
          <a:bodyPr>
            <a:no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Growing population/employment and demand for transit services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Funding needs </a:t>
            </a:r>
            <a:r>
              <a:rPr lang="en-US" sz="2800" dirty="0">
                <a:solidFill>
                  <a:schemeClr val="tx1"/>
                </a:solidFill>
              </a:rPr>
              <a:t>for </a:t>
            </a:r>
            <a:r>
              <a:rPr lang="en-US" sz="2800" dirty="0" smtClean="0">
                <a:solidFill>
                  <a:schemeClr val="tx1"/>
                </a:solidFill>
              </a:rPr>
              <a:t>growing O&amp;M costs, plus fleet replacement, facilities, park-n-rides, employee housing, and other capital costs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6002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Challenges Continued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16" y="1295400"/>
            <a:ext cx="1831473" cy="1295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93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r="63764"/>
          <a:stretch/>
        </p:blipFill>
        <p:spPr>
          <a:xfrm>
            <a:off x="0" y="1025552"/>
            <a:ext cx="1550536" cy="58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-37707"/>
            <a:ext cx="9144000" cy="146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0" y="401620"/>
            <a:ext cx="1441707" cy="446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63586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New 2.65 Mill Levy Scenario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76400" y="2393284"/>
            <a:ext cx="6019800" cy="4525963"/>
          </a:xfrm>
        </p:spPr>
        <p:txBody>
          <a:bodyPr>
            <a:normAutofit/>
          </a:bodyPr>
          <a:lstStyle/>
          <a:p>
            <a:pPr fontAlgn="ctr"/>
            <a:r>
              <a:rPr lang="en-US" sz="2800" dirty="0"/>
              <a:t>Responded to latest Polling results</a:t>
            </a:r>
          </a:p>
          <a:p>
            <a:pPr fontAlgn="ctr"/>
            <a:r>
              <a:rPr lang="en-US" sz="2800" dirty="0"/>
              <a:t>Constrained the Destination 2040 project list</a:t>
            </a:r>
          </a:p>
          <a:p>
            <a:pPr fontAlgn="ctr"/>
            <a:r>
              <a:rPr lang="en-US" sz="2800" dirty="0"/>
              <a:t>Assumed GMF expansion project funded 50/50 by 2018 State-wide Transportation Ballot initiative or grants</a:t>
            </a:r>
          </a:p>
          <a:p>
            <a:pPr fontAlgn="ctr"/>
            <a:r>
              <a:rPr lang="en-US" sz="2800" dirty="0"/>
              <a:t>Preserves service </a:t>
            </a:r>
            <a:r>
              <a:rPr lang="en-US" sz="2800" dirty="0" smtClean="0"/>
              <a:t>improvements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27" y="1427555"/>
            <a:ext cx="183147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t="-84" r="57296" b="2559"/>
          <a:stretch/>
        </p:blipFill>
        <p:spPr>
          <a:xfrm>
            <a:off x="7391400" y="1066801"/>
            <a:ext cx="1752600" cy="5791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DCF4-C342-4539-95F9-6DECB50F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73" y="2237525"/>
            <a:ext cx="4783327" cy="4772875"/>
          </a:xfrm>
        </p:spPr>
        <p:txBody>
          <a:bodyPr anchor="ctr">
            <a:normAutofit fontScale="77500" lnSpcReduction="20000"/>
          </a:bodyPr>
          <a:lstStyle/>
          <a:p>
            <a:pPr fontAlgn="ctr"/>
            <a:endParaRPr lang="en-US" dirty="0"/>
          </a:p>
          <a:p>
            <a:pPr fontAlgn="ctr"/>
            <a:endParaRPr lang="en-US" dirty="0"/>
          </a:p>
          <a:p>
            <a:pPr fontAlgn="ctr"/>
            <a:r>
              <a:rPr lang="en-US" sz="2925" dirty="0"/>
              <a:t>4% average annual increase in assessed valuation</a:t>
            </a:r>
          </a:p>
          <a:p>
            <a:pPr marL="0" indent="0" fontAlgn="ctr">
              <a:buNone/>
            </a:pPr>
            <a:endParaRPr lang="en-US" sz="2925" dirty="0"/>
          </a:p>
          <a:p>
            <a:pPr fontAlgn="ctr"/>
            <a:r>
              <a:rPr lang="en-US" sz="2925" dirty="0"/>
              <a:t>5% reduction in existing BRT service (as a placeholder)</a:t>
            </a:r>
          </a:p>
          <a:p>
            <a:pPr marL="0" indent="0" fontAlgn="ctr">
              <a:buNone/>
            </a:pPr>
            <a:endParaRPr lang="en-US" sz="2925" dirty="0"/>
          </a:p>
          <a:p>
            <a:pPr fontAlgn="ctr"/>
            <a:r>
              <a:rPr lang="en-US" sz="2925" dirty="0"/>
              <a:t>6.11% residential property assessment rate effective 2019</a:t>
            </a:r>
          </a:p>
          <a:p>
            <a:pPr marL="0" indent="0" fontAlgn="ctr">
              <a:buNone/>
            </a:pPr>
            <a:endParaRPr lang="en-US" sz="2925" dirty="0"/>
          </a:p>
          <a:p>
            <a:pPr fontAlgn="ctr"/>
            <a:r>
              <a:rPr lang="en-US" sz="2925" dirty="0"/>
              <a:t>A reduction of 6 expansion </a:t>
            </a:r>
            <a:r>
              <a:rPr lang="en-US" sz="2925" dirty="0" smtClean="0"/>
              <a:t>buses, but still includes 10 additional buses</a:t>
            </a:r>
            <a:endParaRPr lang="en-US" sz="2925" dirty="0"/>
          </a:p>
          <a:p>
            <a:endParaRPr lang="en-US" sz="2250" dirty="0"/>
          </a:p>
          <a:p>
            <a:pPr marL="0" indent="0">
              <a:buNone/>
            </a:pPr>
            <a:endParaRPr lang="en-US" sz="2250" dirty="0"/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-37707"/>
            <a:ext cx="9144000" cy="146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0" y="401620"/>
            <a:ext cx="1441707" cy="446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779" y="1546516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Assumptions for </a:t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2.65 Mill Levy Scenario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708" y="1546516"/>
            <a:ext cx="183147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1447800"/>
            <a:ext cx="3962400" cy="3276600"/>
          </a:xfrm>
          <a:prstGeom prst="rect">
            <a:avLst/>
          </a:prstGeom>
          <a:solidFill>
            <a:srgbClr val="F8F8F8">
              <a:alpha val="8509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sp>
        <p:nvSpPr>
          <p:cNvPr id="9218" name="Content Placeholder 1"/>
          <p:cNvSpPr>
            <a:spLocks noGrp="1"/>
          </p:cNvSpPr>
          <p:nvPr>
            <p:ph idx="1"/>
          </p:nvPr>
        </p:nvSpPr>
        <p:spPr bwMode="auto">
          <a:xfrm>
            <a:off x="477045" y="1665633"/>
            <a:ext cx="3790155" cy="3973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800" dirty="0" smtClean="0">
                <a:solidFill>
                  <a:srgbClr val="002060"/>
                </a:solidFill>
              </a:rPr>
              <a:t>RFTA Overview</a:t>
            </a:r>
          </a:p>
          <a:p>
            <a:r>
              <a:rPr lang="en-US" altLang="en-US" sz="2800" dirty="0" smtClean="0">
                <a:solidFill>
                  <a:srgbClr val="002060"/>
                </a:solidFill>
              </a:rPr>
              <a:t>2015 Board Retreat Background</a:t>
            </a:r>
          </a:p>
          <a:p>
            <a:r>
              <a:rPr lang="en-US" altLang="en-US" sz="2800" dirty="0" smtClean="0">
                <a:solidFill>
                  <a:srgbClr val="002060"/>
                </a:solidFill>
              </a:rPr>
              <a:t>Destination 2040 Overview</a:t>
            </a:r>
          </a:p>
          <a:p>
            <a:r>
              <a:rPr lang="en-US" altLang="en-US" sz="2800" dirty="0" smtClean="0">
                <a:solidFill>
                  <a:srgbClr val="002060"/>
                </a:solidFill>
              </a:rPr>
              <a:t>Questions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045" y="231775"/>
            <a:ext cx="8203406" cy="768350"/>
          </a:xfrm>
        </p:spPr>
        <p:txBody>
          <a:bodyPr/>
          <a:lstStyle/>
          <a:p>
            <a:pPr algn="l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Agenda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18D0-8681-4F7C-BCB2-9FD62AAA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44" y="2263211"/>
            <a:ext cx="2620772" cy="3697685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What would a proposed </a:t>
            </a:r>
            <a:r>
              <a:rPr lang="en-US" sz="2800" b="1" u="sng" dirty="0">
                <a:solidFill>
                  <a:schemeClr val="accent1"/>
                </a:solidFill>
                <a:highlight>
                  <a:srgbClr val="FFFF00"/>
                </a:highlight>
              </a:rPr>
              <a:t>2.65</a:t>
            </a:r>
            <a:r>
              <a:rPr lang="en-US" sz="2800" b="1" dirty="0">
                <a:solidFill>
                  <a:schemeClr val="accent1"/>
                </a:solidFill>
              </a:rPr>
              <a:t> RFTA Mill Levy Cost a Homeowner?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1800" dirty="0"/>
              <a:t>Assessment Rate of 6.11%</a:t>
            </a:r>
            <a:r>
              <a:rPr lang="en-US" sz="3000" dirty="0"/>
              <a:t/>
            </a:r>
            <a:br>
              <a:rPr lang="en-US" sz="3000" dirty="0"/>
            </a:br>
            <a:endParaRPr lang="en-US" sz="2775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DCF4-C342-4539-95F9-6DECB50F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463" y="2293063"/>
            <a:ext cx="5170804" cy="3005218"/>
          </a:xfrm>
        </p:spPr>
        <p:txBody>
          <a:bodyPr numCol="1" anchor="ctr">
            <a:no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-37707"/>
            <a:ext cx="9144000" cy="146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0" y="401620"/>
            <a:ext cx="1441707" cy="446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43" y="3302464"/>
            <a:ext cx="5072632" cy="2841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6" y="1427555"/>
            <a:ext cx="183147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18D0-8681-4F7C-BCB2-9FD62AAA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81" y="2519480"/>
            <a:ext cx="3077972" cy="3697685"/>
          </a:xfrm>
        </p:spPr>
        <p:txBody>
          <a:bodyPr>
            <a:normAutofit fontScale="90000"/>
          </a:bodyPr>
          <a:lstStyle/>
          <a:p>
            <a:pPr algn="r"/>
            <a:r>
              <a:rPr lang="en-US" sz="3100" b="1" dirty="0">
                <a:solidFill>
                  <a:schemeClr val="accent1"/>
                </a:solidFill>
              </a:rPr>
              <a:t>What would a proposed </a:t>
            </a:r>
            <a:br>
              <a:rPr lang="en-US" sz="3100" b="1" dirty="0">
                <a:solidFill>
                  <a:schemeClr val="accent1"/>
                </a:solidFill>
              </a:rPr>
            </a:br>
            <a:r>
              <a:rPr lang="en-US" sz="3100" b="1" u="sng" dirty="0">
                <a:solidFill>
                  <a:schemeClr val="accent1"/>
                </a:solidFill>
                <a:highlight>
                  <a:srgbClr val="FFFF00"/>
                </a:highlight>
              </a:rPr>
              <a:t>2.65</a:t>
            </a:r>
            <a:r>
              <a:rPr lang="en-US" sz="3100" b="1" dirty="0">
                <a:solidFill>
                  <a:schemeClr val="accent1"/>
                </a:solidFill>
              </a:rPr>
              <a:t> RFTA Mill Levy Cost a Commercial Property Owner?</a:t>
            </a:r>
            <a:br>
              <a:rPr lang="en-US" sz="3100" b="1" dirty="0">
                <a:solidFill>
                  <a:schemeClr val="accent1"/>
                </a:solidFill>
              </a:rPr>
            </a:br>
            <a:r>
              <a:rPr lang="en-US" sz="2325" dirty="0"/>
              <a:t>Assessment Rate 29%</a:t>
            </a:r>
            <a:r>
              <a:rPr lang="en-US" sz="3000" dirty="0"/>
              <a:t/>
            </a:r>
            <a:br>
              <a:rPr lang="en-US" sz="3000" dirty="0"/>
            </a:br>
            <a:endParaRPr lang="en-US" sz="2775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DCF4-C342-4539-95F9-6DECB50F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4" y="1506352"/>
            <a:ext cx="5170804" cy="4663439"/>
          </a:xfrm>
        </p:spPr>
        <p:txBody>
          <a:bodyPr numCol="1" anchor="ctr">
            <a:noAutofit/>
          </a:bodyPr>
          <a:lstStyle/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39AA3E-5A70-4B23-9ED7-4625949C1EF7}"/>
              </a:ext>
            </a:extLst>
          </p:cNvPr>
          <p:cNvSpPr txBox="1">
            <a:spLocks/>
          </p:cNvSpPr>
          <p:nvPr/>
        </p:nvSpPr>
        <p:spPr>
          <a:xfrm>
            <a:off x="4151948" y="1801767"/>
            <a:ext cx="5176647" cy="3958953"/>
          </a:xfrm>
          <a:prstGeom prst="rect">
            <a:avLst/>
          </a:prstGeom>
        </p:spPr>
        <p:txBody>
          <a:bodyPr vert="horz" lIns="68580" tIns="34290" rIns="68580" bIns="34290" numCol="1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-37707"/>
            <a:ext cx="9144000" cy="1465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0" y="401620"/>
            <a:ext cx="1441707" cy="446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46" y="3318897"/>
            <a:ext cx="5072632" cy="2858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55" y="1427555"/>
            <a:ext cx="183147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06B648-AB84-42B0-8A44-D45041387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854" r="1847" b="2249"/>
          <a:stretch/>
        </p:blipFill>
        <p:spPr>
          <a:xfrm>
            <a:off x="533400" y="1447800"/>
            <a:ext cx="8382000" cy="533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-37707"/>
            <a:ext cx="9144000" cy="146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0" y="401620"/>
            <a:ext cx="1441707" cy="446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419699"/>
            <a:ext cx="1213694" cy="858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37DE2D-862A-44FB-B602-9F91CAB0E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1213694" cy="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t="-85" r="57296" b="85"/>
          <a:stretch/>
        </p:blipFill>
        <p:spPr>
          <a:xfrm>
            <a:off x="0" y="1295400"/>
            <a:ext cx="1676400" cy="5679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718D0-8681-4F7C-BCB2-9FD62AAA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0158"/>
            <a:ext cx="2620772" cy="1315442"/>
          </a:xfrm>
        </p:spPr>
        <p:txBody>
          <a:bodyPr>
            <a:normAutofit fontScale="90000"/>
          </a:bodyPr>
          <a:lstStyle/>
          <a:p>
            <a:pPr algn="r"/>
            <a:r>
              <a:rPr lang="en-US" sz="2775" b="1" dirty="0">
                <a:solidFill>
                  <a:schemeClr val="accent1"/>
                </a:solidFill>
              </a:rPr>
              <a:t/>
            </a:r>
            <a:br>
              <a:rPr lang="en-US" sz="2775" b="1" dirty="0">
                <a:solidFill>
                  <a:schemeClr val="accent1"/>
                </a:solidFill>
              </a:rPr>
            </a:br>
            <a:r>
              <a:rPr lang="en-US" sz="3100" b="1" dirty="0">
                <a:solidFill>
                  <a:schemeClr val="accent1"/>
                </a:solidFill>
              </a:rPr>
              <a:t>If 7A doesn’t pass…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DCF4-C342-4539-95F9-6DECB50F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373" y="1571994"/>
            <a:ext cx="5170804" cy="828306"/>
          </a:xfrm>
        </p:spPr>
        <p:txBody>
          <a:bodyPr numCol="1" anchor="ctr"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6BDF1-1F4B-4F37-9684-CACAD6710900}"/>
              </a:ext>
            </a:extLst>
          </p:cNvPr>
          <p:cNvSpPr txBox="1"/>
          <p:nvPr/>
        </p:nvSpPr>
        <p:spPr>
          <a:xfrm>
            <a:off x="3733800" y="2057400"/>
            <a:ext cx="4441162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/>
              <a:t>RFTA will likely be forced to reduce regional services by as much as 20 percent </a:t>
            </a:r>
            <a:r>
              <a:rPr lang="en-US" sz="1950" b="1" dirty="0"/>
              <a:t>in the next few years</a:t>
            </a:r>
            <a:r>
              <a:rPr lang="en-US" sz="1950" dirty="0"/>
              <a:t> in order to pay for essential bus replacements and maintain a positive fund balance.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9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/>
              <a:t>If RFTA keeps the </a:t>
            </a:r>
            <a:r>
              <a:rPr lang="en-US" sz="1950" i="1" dirty="0"/>
              <a:t>current</a:t>
            </a:r>
            <a:r>
              <a:rPr lang="en-US" sz="1950" dirty="0"/>
              <a:t> service with bus replacements, it will face a yearly deficit and negative fund balance starting in 2027.</a:t>
            </a:r>
          </a:p>
          <a:p>
            <a:endParaRPr lang="en-US" sz="19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/>
              <a:t>Little or no ability to leverage additional State and Federal funds.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-37707"/>
            <a:ext cx="9144000" cy="146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0" y="401620"/>
            <a:ext cx="1441707" cy="446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Destination 2040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16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N:\Photos &amp; Graphics\2015 Photos\DSC_05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"/>
          <a:stretch/>
        </p:blipFill>
        <p:spPr bwMode="auto">
          <a:xfrm>
            <a:off x="-9236" y="885753"/>
            <a:ext cx="9153236" cy="59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742874" y="885753"/>
            <a:ext cx="4248725" cy="3305248"/>
          </a:xfrm>
          <a:prstGeom prst="rect">
            <a:avLst/>
          </a:prstGeom>
          <a:solidFill>
            <a:srgbClr val="F8F8F8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860637" y="1600200"/>
            <a:ext cx="4283363" cy="38100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5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Dan Blankenship, CEO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Roaring Fork Transportation Authority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970-384-4981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  <a:hlinkClick r:id="rId4"/>
              </a:rPr>
              <a:t>dblankenship@rfta.com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  <a:hlinkClick r:id="rId5"/>
              </a:rPr>
              <a:t>www.rfta.com</a:t>
            </a:r>
            <a:endParaRPr lang="en-US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  <a:hlinkClick r:id="rId6"/>
              </a:rPr>
              <a:t>www.rfta2040.com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-37707"/>
            <a:ext cx="9144000" cy="1465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0" y="401620"/>
            <a:ext cx="1441707" cy="4464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7474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Questions / Discussion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26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-1241" r="35000" b="1241"/>
          <a:stretch/>
        </p:blipFill>
        <p:spPr>
          <a:xfrm>
            <a:off x="0" y="762210"/>
            <a:ext cx="4572000" cy="6121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sp>
        <p:nvSpPr>
          <p:cNvPr id="13314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RFTA Overview</a:t>
            </a:r>
            <a:r>
              <a:rPr lang="en-US" altLang="en-US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/>
            </a:r>
            <a:br>
              <a:rPr lang="en-US" altLang="en-US" b="1" dirty="0" smtClean="0">
                <a:solidFill>
                  <a:schemeClr val="accent1"/>
                </a:solidFill>
                <a:latin typeface="Arial" panose="020B0604020202020204" pitchFamily="34" charset="0"/>
              </a:rPr>
            </a:br>
            <a:endParaRPr lang="en-US" altLang="en-US" b="1" dirty="0" smtClean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sz="half" idx="1"/>
          </p:nvPr>
        </p:nvSpPr>
        <p:spPr bwMode="auto">
          <a:xfrm>
            <a:off x="4755274" y="1856965"/>
            <a:ext cx="4160125" cy="464028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sz="4400" b="1" u="sng" dirty="0" smtClean="0"/>
              <a:t>RFTA:</a:t>
            </a:r>
            <a:endParaRPr lang="en-US" sz="4400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300" dirty="0"/>
              <a:t>2nd Largest public transit system in Colorado after Denver RTD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300" dirty="0"/>
              <a:t>Largest rural public transit system in the U.S.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300" dirty="0"/>
              <a:t>Received 2012 White House Champions of Change Award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300" dirty="0"/>
              <a:t>Implemented first Rural BRT System in the United States, in September 2013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300" dirty="0"/>
              <a:t>Received 2014 Federal Transit Administrator’s Award for Outstanding Public Service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300" dirty="0"/>
              <a:t>Received the ACRA 2017 Non-Profit of the Year Award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300" dirty="0"/>
              <a:t>Received the Colorado Association of Transit Agencies 2018 Large Community Transit Agency of the Year Award 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1500" dirty="0" smtClean="0"/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1500" dirty="0" smtClean="0"/>
          </a:p>
          <a:p>
            <a:pPr>
              <a:lnSpc>
                <a:spcPct val="120000"/>
              </a:lnSpc>
              <a:defRPr/>
            </a:pPr>
            <a:endParaRPr lang="en-US" sz="15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service region graphic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11720" b="8316"/>
          <a:stretch/>
        </p:blipFill>
        <p:spPr bwMode="auto">
          <a:xfrm>
            <a:off x="76199" y="1038129"/>
            <a:ext cx="9067801" cy="58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sp>
        <p:nvSpPr>
          <p:cNvPr id="8194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589756" y="281453"/>
            <a:ext cx="7964487" cy="8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normAutofit/>
          </a:bodyPr>
          <a:lstStyle/>
          <a:p>
            <a:pPr algn="l"/>
            <a:r>
              <a:rPr lang="en-US" alt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RFTA Service Area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0"/>
            <a:ext cx="457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sp>
        <p:nvSpPr>
          <p:cNvPr id="13314" name="Title 3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4572000" cy="67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altLang="en-US" b="1" dirty="0" smtClean="0">
                <a:solidFill>
                  <a:schemeClr val="bg1"/>
                </a:solidFill>
                <a:latin typeface="+mn-lt"/>
              </a:rPr>
              <a:t>RFTA Metrics</a:t>
            </a:r>
            <a:r>
              <a:rPr lang="en-US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/>
            </a:r>
            <a:br>
              <a:rPr lang="en-US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</a:br>
            <a:endParaRPr lang="en-US" altLang="en-US" sz="2400" b="1" dirty="0" smtClean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04800" y="1447800"/>
            <a:ext cx="4116388" cy="4343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70000"/>
              </a:lnSpc>
              <a:buFont typeface="Wingdings" pitchFamily="2" charset="2"/>
              <a:buNone/>
              <a:defRPr/>
            </a:pPr>
            <a:r>
              <a:rPr lang="en-US" b="1" u="sng" dirty="0" smtClean="0">
                <a:solidFill>
                  <a:srgbClr val="002060"/>
                </a:solidFill>
                <a:cs typeface="Arial" panose="020B0604020202020204" pitchFamily="34" charset="0"/>
              </a:rPr>
              <a:t>2017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5.57 million passengers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5.37 million miles of service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350 employees during peak winter season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106 large transit vehicles (29 CNG), 22 vans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70-mile corridor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Aspen to Glenwood Springs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Glenwood Springs to Rifle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34-mile Rio Grande Rail Corridor and Trail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$44.5 million budget  </a:t>
            </a:r>
            <a:endParaRPr lang="en-US" sz="1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$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34.8m </a:t>
            </a: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Operating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$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4.83 </a:t>
            </a: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Capital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$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4.86m Debt Service)</a:t>
            </a:r>
          </a:p>
          <a:p>
            <a:pPr>
              <a:lnSpc>
                <a:spcPct val="170000"/>
              </a:lnSpc>
              <a:buFont typeface="Wingdings" pitchFamily="2" charset="2"/>
              <a:buChar char="Ø"/>
              <a:defRPr/>
            </a:pPr>
            <a:endParaRPr lang="en-US" sz="1100" dirty="0" smtClean="0"/>
          </a:p>
          <a:p>
            <a:pPr>
              <a:lnSpc>
                <a:spcPct val="170000"/>
              </a:lnSpc>
              <a:defRPr/>
            </a:pPr>
            <a:endParaRPr lang="en-US" sz="11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5" t="-808" r="41858" b="-683"/>
          <a:stretch/>
        </p:blipFill>
        <p:spPr>
          <a:xfrm>
            <a:off x="5943600" y="1020280"/>
            <a:ext cx="3200400" cy="5837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sp>
        <p:nvSpPr>
          <p:cNvPr id="10242" name="Title 3"/>
          <p:cNvSpPr>
            <a:spLocks noGrp="1"/>
          </p:cNvSpPr>
          <p:nvPr>
            <p:ph type="title"/>
          </p:nvPr>
        </p:nvSpPr>
        <p:spPr bwMode="auto">
          <a:xfrm>
            <a:off x="197177" y="243440"/>
            <a:ext cx="6858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alt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RFTA Service Highlights</a:t>
            </a:r>
            <a:r>
              <a:rPr lang="en-US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Rectangle 6"/>
          <p:cNvSpPr>
            <a:spLocks noGrp="1" noChangeArrowheads="1"/>
          </p:cNvSpPr>
          <p:nvPr>
            <p:ph sz="half" idx="2"/>
          </p:nvPr>
        </p:nvSpPr>
        <p:spPr bwMode="auto">
          <a:xfrm>
            <a:off x="-152400" y="1524000"/>
            <a:ext cx="58674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en-US" altLang="en-US" sz="2000" dirty="0" smtClean="0">
                <a:solidFill>
                  <a:srgbClr val="002060"/>
                </a:solidFill>
              </a:rPr>
              <a:t>   </a:t>
            </a:r>
            <a:endParaRPr lang="en-US" altLang="en-US" sz="2600" dirty="0" smtClean="0">
              <a:solidFill>
                <a:srgbClr val="002060"/>
              </a:solidFill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4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Bus Rapid Transit  </a:t>
            </a:r>
            <a:r>
              <a:rPr lang="en-US" altLang="en-US" sz="3100" dirty="0">
                <a:solidFill>
                  <a:srgbClr val="002060"/>
                </a:solidFill>
                <a:cs typeface="Arial" panose="020B0604020202020204" pitchFamily="34" charset="0"/>
              </a:rPr>
              <a:t>VelociRFTA service in the Hwy 82 corridor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4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4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Commuter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service in the Hwy 82 and I-70 Corridors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6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Local service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Aspen, Glenwood Springs, and Carbondale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Bike Share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We-Cycle in Aspen, Basalt and El Jebel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6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Public Lands Access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through Maroon Bells bus tours in partnership with USFS and also serve Aspen Skiing Company’s 4 major ski areas in White River National Forest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6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Construction Mitigation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Grand Avenue Bridge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6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Rio </a:t>
            </a:r>
            <a:r>
              <a:rPr lang="en-US" altLang="en-US" sz="3800" b="1" dirty="0">
                <a:solidFill>
                  <a:srgbClr val="002060"/>
                </a:solidFill>
                <a:cs typeface="Arial" panose="020B0604020202020204" pitchFamily="34" charset="0"/>
              </a:rPr>
              <a:t>Grande railroad </a:t>
            </a: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corridor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34-mile 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paved recreational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hiking-biking trail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6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Special </a:t>
            </a:r>
            <a:r>
              <a:rPr lang="en-US" altLang="en-US" sz="3800" b="1" dirty="0">
                <a:solidFill>
                  <a:srgbClr val="002060"/>
                </a:solidFill>
                <a:cs typeface="Arial" panose="020B0604020202020204" pitchFamily="34" charset="0"/>
              </a:rPr>
              <a:t>event services 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for major local events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(ESPN’s </a:t>
            </a:r>
            <a:b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X-Games: up 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to 59,000 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trips per day)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6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Pilot Battery Electric Bus Program</a:t>
            </a: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, beginning in 2020, </a:t>
            </a:r>
            <a:b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altLang="en-US" sz="2600" dirty="0" smtClean="0">
                <a:solidFill>
                  <a:srgbClr val="002060"/>
                </a:solidFill>
                <a:cs typeface="Arial" panose="020B0604020202020204" pitchFamily="34" charset="0"/>
              </a:rPr>
              <a:t>possibly using community solar power for charging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endParaRPr lang="en-US" altLang="en-US" sz="1700" dirty="0" smtClean="0">
              <a:solidFill>
                <a:srgbClr val="002060"/>
              </a:solidFill>
            </a:endParaRPr>
          </a:p>
          <a:p>
            <a:endParaRPr lang="en-US" alt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1"/>
          <a:stretch/>
        </p:blipFill>
        <p:spPr>
          <a:xfrm>
            <a:off x="0" y="1095142"/>
            <a:ext cx="9144000" cy="57628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81599" y="970985"/>
            <a:ext cx="3821114" cy="588701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1b8967e1-9927-4771-b5d2-b4f7b47af1ad@rf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32691"/>
            <a:ext cx="3484124" cy="327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3038" y="509375"/>
            <a:ext cx="7964487" cy="34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noAutofit/>
          </a:bodyPr>
          <a:lstStyle/>
          <a:p>
            <a:pPr algn="l"/>
            <a:r>
              <a:rPr lang="en-US" altLang="en-US" sz="32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We-Cycle Regional Bike Sharing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865188" y="1328738"/>
            <a:ext cx="7272337" cy="47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/>
          <a:p>
            <a:pPr>
              <a:buFontTx/>
              <a:buNone/>
            </a:pPr>
            <a:endParaRPr lang="en-US" altLang="en-US" sz="2000" dirty="0" smtClean="0"/>
          </a:p>
          <a:p>
            <a:pPr lvl="1"/>
            <a:endParaRPr lang="en-US" alt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"/>
          <a:stretch/>
        </p:blipFill>
        <p:spPr>
          <a:xfrm>
            <a:off x="5334000" y="4514046"/>
            <a:ext cx="3484124" cy="2157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305" r="39275" b="-305"/>
          <a:stretch/>
        </p:blipFill>
        <p:spPr>
          <a:xfrm>
            <a:off x="7086600" y="885753"/>
            <a:ext cx="2057400" cy="6001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17" t="2458" r="1433" b="1414"/>
          <a:stretch/>
        </p:blipFill>
        <p:spPr>
          <a:xfrm>
            <a:off x="0" y="1752600"/>
            <a:ext cx="6934200" cy="5029200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RFTA Ridership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653C212-C1CC-4C8D-95FE-E0C54046DE7B}" type="slidenum">
              <a:rPr lang="en-US" sz="1400" b="1" smtClean="0"/>
              <a:t>8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95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1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9327"/>
            <a:ext cx="1441707" cy="446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RFTA Ridership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431365"/>
            <a:ext cx="2193945" cy="3505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08" y="2431365"/>
            <a:ext cx="6164803" cy="35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595959"/>
      </a:dk1>
      <a:lt1>
        <a:sysClr val="window" lastClr="FFFFFF"/>
      </a:lt1>
      <a:dk2>
        <a:srgbClr val="17365D"/>
      </a:dk2>
      <a:lt2>
        <a:srgbClr val="A5A5A5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19677</TotalTime>
  <Words>892</Words>
  <Application>Microsoft Office PowerPoint</Application>
  <PresentationFormat>On-screen Show (4:3)</PresentationFormat>
  <Paragraphs>176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Gill Sans MT</vt:lpstr>
      <vt:lpstr>Wingdings</vt:lpstr>
      <vt:lpstr>Office Theme</vt:lpstr>
      <vt:lpstr>RFTA Destination 2040</vt:lpstr>
      <vt:lpstr>Agenda</vt:lpstr>
      <vt:lpstr>RFTA Overview </vt:lpstr>
      <vt:lpstr>RFTA Service Area</vt:lpstr>
      <vt:lpstr>RFTA Metrics </vt:lpstr>
      <vt:lpstr>RFTA Service Highlights </vt:lpstr>
      <vt:lpstr>We-Cycle Regional Bike Sharing</vt:lpstr>
      <vt:lpstr>RFTA Ridership</vt:lpstr>
      <vt:lpstr>RFTA Ridership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would a proposed 2.65 RFTA Mill Levy Cost a Homeowner? Assessment Rate of 6.11% </vt:lpstr>
      <vt:lpstr>What would a proposed  2.65 RFTA Mill Levy Cost a Commercial Property Owner? Assessment Rate 29% </vt:lpstr>
      <vt:lpstr>PowerPoint Presentation</vt:lpstr>
      <vt:lpstr> If 7A doesn’t pass…</vt:lpstr>
      <vt:lpstr>PowerPoint Presentation</vt:lpstr>
    </vt:vector>
  </TitlesOfParts>
  <Company>Roaring Fork Transportation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 Trapani</dc:creator>
  <cp:lastModifiedBy>Jamie Tatsuno</cp:lastModifiedBy>
  <cp:revision>754</cp:revision>
  <cp:lastPrinted>2017-06-07T21:02:03Z</cp:lastPrinted>
  <dcterms:created xsi:type="dcterms:W3CDTF">2015-04-22T15:23:42Z</dcterms:created>
  <dcterms:modified xsi:type="dcterms:W3CDTF">2018-11-16T18:06:48Z</dcterms:modified>
</cp:coreProperties>
</file>